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1752600"/>
            <a:ext cx="12192000" cy="5105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7954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42751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470" y="368515"/>
            <a:ext cx="2101430" cy="1076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020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67CD7-E635-4188-A2E7-278E8CFDF29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40355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 sz="2400"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 sz="2000"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 sz="2000">
                <a:solidFill>
                  <a:schemeClr val="accent2">
                    <a:lumMod val="7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67CD7-E635-4188-A2E7-278E8CFDF29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611275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AAA7AF4-39F9-40E5-A76E-4D42D499E2A7}" type="datetimeFigureOut">
              <a:rPr lang="nl-NL" smtClean="0"/>
              <a:t>27-3-2020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67CD7-E635-4188-A2E7-278E8CFDF29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64960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1752600"/>
            <a:ext cx="12192000" cy="5105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708400" y="2247901"/>
            <a:ext cx="8483600" cy="2074862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708400" y="4414838"/>
            <a:ext cx="8483600" cy="20875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470" y="368515"/>
            <a:ext cx="2101430" cy="1076536"/>
          </a:xfrm>
          <a:prstGeom prst="rect">
            <a:avLst/>
          </a:prstGeom>
        </p:spPr>
      </p:pic>
      <p:sp>
        <p:nvSpPr>
          <p:cNvPr id="8" name="Tijdelijke aanduiding voor afbeelding 2"/>
          <p:cNvSpPr>
            <a:spLocks noGrp="1"/>
          </p:cNvSpPr>
          <p:nvPr>
            <p:ph type="pic" idx="13"/>
          </p:nvPr>
        </p:nvSpPr>
        <p:spPr>
          <a:xfrm>
            <a:off x="0" y="1741486"/>
            <a:ext cx="3708400" cy="511651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68246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6465277" y="6356350"/>
            <a:ext cx="4114800" cy="365125"/>
          </a:xfrm>
        </p:spPr>
        <p:txBody>
          <a:bodyPr/>
          <a:lstStyle>
            <a:lvl1pPr algn="r">
              <a:defRPr/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7F967CD7-E635-4188-A2E7-278E8CFDF299}" type="slidenum">
              <a:rPr lang="nl-NL" smtClean="0"/>
              <a:t>‹nr.›</a:t>
            </a:fld>
            <a:endParaRPr lang="nl-NL"/>
          </a:p>
        </p:txBody>
      </p:sp>
      <p:cxnSp>
        <p:nvCxnSpPr>
          <p:cNvPr id="7" name="Rechte verbindingslijn 6"/>
          <p:cNvCxnSpPr/>
          <p:nvPr userDrawn="1"/>
        </p:nvCxnSpPr>
        <p:spPr>
          <a:xfrm>
            <a:off x="381000" y="1231900"/>
            <a:ext cx="11442700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463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1000" y="3213101"/>
            <a:ext cx="11404600" cy="1349374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381000" y="4589463"/>
            <a:ext cx="11404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67CD7-E635-4188-A2E7-278E8CFDF299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Tijdelijke aanduiding voor afbeelding 2"/>
          <p:cNvSpPr>
            <a:spLocks noGrp="1"/>
          </p:cNvSpPr>
          <p:nvPr>
            <p:ph type="pic" idx="13"/>
          </p:nvPr>
        </p:nvSpPr>
        <p:spPr>
          <a:xfrm>
            <a:off x="0" y="1"/>
            <a:ext cx="12192000" cy="3213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825328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381000" y="1825625"/>
            <a:ext cx="5638800" cy="4351338"/>
          </a:xfrm>
        </p:spPr>
        <p:txBody>
          <a:bodyPr/>
          <a:lstStyle>
            <a:lvl2pPr>
              <a:defRPr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651500" cy="4351338"/>
          </a:xfrm>
        </p:spPr>
        <p:txBody>
          <a:bodyPr/>
          <a:lstStyle>
            <a:lvl2pPr>
              <a:defRPr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67CD7-E635-4188-A2E7-278E8CFDF299}" type="slidenum">
              <a:rPr lang="nl-NL" smtClean="0"/>
              <a:t>‹nr.›</a:t>
            </a:fld>
            <a:endParaRPr lang="nl-NL"/>
          </a:p>
        </p:txBody>
      </p:sp>
      <p:cxnSp>
        <p:nvCxnSpPr>
          <p:cNvPr id="8" name="Rechte verbindingslijn 7"/>
          <p:cNvCxnSpPr/>
          <p:nvPr userDrawn="1"/>
        </p:nvCxnSpPr>
        <p:spPr>
          <a:xfrm>
            <a:off x="381000" y="1231900"/>
            <a:ext cx="11442700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0063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 + icon/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381000" y="1825625"/>
            <a:ext cx="5638800" cy="1958975"/>
          </a:xfrm>
        </p:spPr>
        <p:txBody>
          <a:bodyPr/>
          <a:lstStyle>
            <a:lvl1pPr marL="0" indent="0">
              <a:buNone/>
              <a:defRPr/>
            </a:lvl1pPr>
            <a:lvl2pPr>
              <a:defRPr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651500" cy="1958975"/>
          </a:xfrm>
        </p:spPr>
        <p:txBody>
          <a:bodyPr/>
          <a:lstStyle>
            <a:lvl1pPr marL="0" indent="0">
              <a:buNone/>
              <a:defRPr/>
            </a:lvl1pPr>
            <a:lvl2pPr>
              <a:defRPr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67CD7-E635-4188-A2E7-278E8CFDF299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tekst 3"/>
          <p:cNvSpPr>
            <a:spLocks noGrp="1"/>
          </p:cNvSpPr>
          <p:nvPr>
            <p:ph type="body" sz="half" idx="13"/>
          </p:nvPr>
        </p:nvSpPr>
        <p:spPr>
          <a:xfrm>
            <a:off x="381000" y="4419600"/>
            <a:ext cx="5638800" cy="1663700"/>
          </a:xfrm>
        </p:spPr>
        <p:txBody>
          <a:bodyPr/>
          <a:lstStyle>
            <a:lvl1pPr marL="0" indent="0">
              <a:buNone/>
              <a:defRPr sz="16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jdelijke aanduiding voor tekst 3"/>
          <p:cNvSpPr>
            <a:spLocks noGrp="1"/>
          </p:cNvSpPr>
          <p:nvPr>
            <p:ph type="body" sz="half" idx="14"/>
          </p:nvPr>
        </p:nvSpPr>
        <p:spPr>
          <a:xfrm>
            <a:off x="381000" y="3898900"/>
            <a:ext cx="5638800" cy="495300"/>
          </a:xfrm>
        </p:spPr>
        <p:txBody>
          <a:bodyPr>
            <a:normAutofit/>
          </a:bodyPr>
          <a:lstStyle>
            <a:lvl1pPr marL="0" indent="0">
              <a:buNone/>
              <a:defRPr sz="2000" b="1" baseline="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jdelijke aanduiding voor tekst 3"/>
          <p:cNvSpPr>
            <a:spLocks noGrp="1"/>
          </p:cNvSpPr>
          <p:nvPr>
            <p:ph type="body" sz="half" idx="15"/>
          </p:nvPr>
        </p:nvSpPr>
        <p:spPr>
          <a:xfrm>
            <a:off x="6173788" y="4419600"/>
            <a:ext cx="5649912" cy="1663700"/>
          </a:xfrm>
        </p:spPr>
        <p:txBody>
          <a:bodyPr/>
          <a:lstStyle>
            <a:lvl1pPr marL="0" indent="0">
              <a:buNone/>
              <a:defRPr sz="16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Tijdelijke aanduiding voor tekst 3"/>
          <p:cNvSpPr>
            <a:spLocks noGrp="1"/>
          </p:cNvSpPr>
          <p:nvPr>
            <p:ph type="body" sz="half" idx="16"/>
          </p:nvPr>
        </p:nvSpPr>
        <p:spPr>
          <a:xfrm>
            <a:off x="6173788" y="3898900"/>
            <a:ext cx="5649912" cy="495300"/>
          </a:xfrm>
        </p:spPr>
        <p:txBody>
          <a:bodyPr>
            <a:normAutofit/>
          </a:bodyPr>
          <a:lstStyle>
            <a:lvl1pPr marL="0" indent="0">
              <a:buNone/>
              <a:defRPr sz="2000" b="1" baseline="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cxnSp>
        <p:nvCxnSpPr>
          <p:cNvPr id="12" name="Rechte verbindingslijn 11"/>
          <p:cNvCxnSpPr/>
          <p:nvPr userDrawn="1"/>
        </p:nvCxnSpPr>
        <p:spPr>
          <a:xfrm>
            <a:off x="381000" y="1231900"/>
            <a:ext cx="11442700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7483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drie + icon/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06400" y="1825625"/>
            <a:ext cx="3568700" cy="1958975"/>
          </a:xfrm>
        </p:spPr>
        <p:txBody>
          <a:bodyPr/>
          <a:lstStyle>
            <a:lvl1pPr marL="0" indent="0">
              <a:buNone/>
              <a:defRPr/>
            </a:lvl1pPr>
            <a:lvl2pPr>
              <a:defRPr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67CD7-E635-4188-A2E7-278E8CFDF299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tekst 3"/>
          <p:cNvSpPr>
            <a:spLocks noGrp="1"/>
          </p:cNvSpPr>
          <p:nvPr>
            <p:ph type="body" sz="half" idx="13"/>
          </p:nvPr>
        </p:nvSpPr>
        <p:spPr>
          <a:xfrm>
            <a:off x="406400" y="4419600"/>
            <a:ext cx="3568700" cy="1663700"/>
          </a:xfrm>
        </p:spPr>
        <p:txBody>
          <a:bodyPr/>
          <a:lstStyle>
            <a:lvl1pPr marL="0" indent="0">
              <a:buNone/>
              <a:defRPr sz="16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jdelijke aanduiding voor tekst 3"/>
          <p:cNvSpPr>
            <a:spLocks noGrp="1"/>
          </p:cNvSpPr>
          <p:nvPr>
            <p:ph type="body" sz="half" idx="14"/>
          </p:nvPr>
        </p:nvSpPr>
        <p:spPr>
          <a:xfrm>
            <a:off x="406400" y="3898900"/>
            <a:ext cx="3568700" cy="495300"/>
          </a:xfrm>
        </p:spPr>
        <p:txBody>
          <a:bodyPr>
            <a:normAutofit/>
          </a:bodyPr>
          <a:lstStyle>
            <a:lvl1pPr marL="0" indent="0">
              <a:buNone/>
              <a:defRPr sz="2000" b="1" baseline="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8" name="Tijdelijke aanduiding voor inhoud 2"/>
          <p:cNvSpPr>
            <a:spLocks noGrp="1"/>
          </p:cNvSpPr>
          <p:nvPr>
            <p:ph sz="half" idx="15"/>
          </p:nvPr>
        </p:nvSpPr>
        <p:spPr>
          <a:xfrm>
            <a:off x="8267700" y="1825625"/>
            <a:ext cx="3568700" cy="1958975"/>
          </a:xfrm>
        </p:spPr>
        <p:txBody>
          <a:bodyPr/>
          <a:lstStyle>
            <a:lvl1pPr marL="0" indent="0">
              <a:buNone/>
              <a:defRPr/>
            </a:lvl1pPr>
            <a:lvl2pPr>
              <a:defRPr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9" name="Tijdelijke aanduiding voor tekst 3"/>
          <p:cNvSpPr>
            <a:spLocks noGrp="1"/>
          </p:cNvSpPr>
          <p:nvPr>
            <p:ph type="body" sz="half" idx="16"/>
          </p:nvPr>
        </p:nvSpPr>
        <p:spPr>
          <a:xfrm>
            <a:off x="8267700" y="4419600"/>
            <a:ext cx="3568700" cy="1663700"/>
          </a:xfrm>
        </p:spPr>
        <p:txBody>
          <a:bodyPr/>
          <a:lstStyle>
            <a:lvl1pPr marL="0" indent="0">
              <a:buNone/>
              <a:defRPr sz="16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0" name="Tijdelijke aanduiding voor tekst 3"/>
          <p:cNvSpPr>
            <a:spLocks noGrp="1"/>
          </p:cNvSpPr>
          <p:nvPr>
            <p:ph type="body" sz="half" idx="17"/>
          </p:nvPr>
        </p:nvSpPr>
        <p:spPr>
          <a:xfrm>
            <a:off x="8267700" y="3898900"/>
            <a:ext cx="3568700" cy="495300"/>
          </a:xfrm>
        </p:spPr>
        <p:txBody>
          <a:bodyPr>
            <a:normAutofit/>
          </a:bodyPr>
          <a:lstStyle>
            <a:lvl1pPr marL="0" indent="0">
              <a:buNone/>
              <a:defRPr sz="2000" b="1" baseline="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1" name="Tijdelijke aanduiding voor inhoud 2"/>
          <p:cNvSpPr>
            <a:spLocks noGrp="1"/>
          </p:cNvSpPr>
          <p:nvPr>
            <p:ph sz="half" idx="18"/>
          </p:nvPr>
        </p:nvSpPr>
        <p:spPr>
          <a:xfrm>
            <a:off x="4368800" y="1825625"/>
            <a:ext cx="3568700" cy="1958975"/>
          </a:xfrm>
        </p:spPr>
        <p:txBody>
          <a:bodyPr/>
          <a:lstStyle>
            <a:lvl1pPr marL="0" indent="0">
              <a:buNone/>
              <a:defRPr/>
            </a:lvl1pPr>
            <a:lvl2pPr>
              <a:defRPr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2" name="Tijdelijke aanduiding voor tekst 3"/>
          <p:cNvSpPr>
            <a:spLocks noGrp="1"/>
          </p:cNvSpPr>
          <p:nvPr>
            <p:ph type="body" sz="half" idx="19"/>
          </p:nvPr>
        </p:nvSpPr>
        <p:spPr>
          <a:xfrm>
            <a:off x="4368800" y="4419600"/>
            <a:ext cx="3568700" cy="1663700"/>
          </a:xfrm>
        </p:spPr>
        <p:txBody>
          <a:bodyPr/>
          <a:lstStyle>
            <a:lvl1pPr marL="0" indent="0">
              <a:buNone/>
              <a:defRPr sz="16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3" name="Tijdelijke aanduiding voor tekst 3"/>
          <p:cNvSpPr>
            <a:spLocks noGrp="1"/>
          </p:cNvSpPr>
          <p:nvPr>
            <p:ph type="body" sz="half" idx="20"/>
          </p:nvPr>
        </p:nvSpPr>
        <p:spPr>
          <a:xfrm>
            <a:off x="4368800" y="3898900"/>
            <a:ext cx="3568700" cy="495300"/>
          </a:xfrm>
        </p:spPr>
        <p:txBody>
          <a:bodyPr>
            <a:normAutofit/>
          </a:bodyPr>
          <a:lstStyle>
            <a:lvl1pPr marL="0" indent="0">
              <a:buNone/>
              <a:defRPr sz="2000" b="1" baseline="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cxnSp>
        <p:nvCxnSpPr>
          <p:cNvPr id="24" name="Rechte verbindingslijn 23"/>
          <p:cNvCxnSpPr/>
          <p:nvPr userDrawn="1"/>
        </p:nvCxnSpPr>
        <p:spPr>
          <a:xfrm>
            <a:off x="381000" y="1231900"/>
            <a:ext cx="11442700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0722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1000" y="365125"/>
            <a:ext cx="114554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381000" y="1681163"/>
            <a:ext cx="5616575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381000" y="2505075"/>
            <a:ext cx="5616575" cy="3684588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50000"/>
                  </a:schemeClr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664200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664200" cy="3684588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50000"/>
                  </a:schemeClr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67CD7-E635-4188-A2E7-278E8CFDF299}" type="slidenum">
              <a:rPr lang="nl-NL" smtClean="0"/>
              <a:t>‹nr.›</a:t>
            </a:fld>
            <a:endParaRPr lang="nl-NL"/>
          </a:p>
        </p:txBody>
      </p:sp>
      <p:cxnSp>
        <p:nvCxnSpPr>
          <p:cNvPr id="10" name="Rechte verbindingslijn 9"/>
          <p:cNvCxnSpPr/>
          <p:nvPr userDrawn="1"/>
        </p:nvCxnSpPr>
        <p:spPr>
          <a:xfrm>
            <a:off x="381000" y="1231900"/>
            <a:ext cx="11442700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3665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67CD7-E635-4188-A2E7-278E8CFDF29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73217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381000" y="174625"/>
            <a:ext cx="11442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381000" y="1500188"/>
            <a:ext cx="11442700" cy="4676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788150" y="6356350"/>
            <a:ext cx="45262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5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381000" y="6343650"/>
            <a:ext cx="3474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5"/>
                </a:solidFill>
              </a:defRPr>
            </a:lvl1pPr>
          </a:lstStyle>
          <a:p>
            <a:fld id="{7F967CD7-E635-4188-A2E7-278E8CFDF299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1894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50" r:id="rId3"/>
    <p:sldLayoutId id="2147483651" r:id="rId4"/>
    <p:sldLayoutId id="2147483652" r:id="rId5"/>
    <p:sldLayoutId id="2147483660" r:id="rId6"/>
    <p:sldLayoutId id="2147483661" r:id="rId7"/>
    <p:sldLayoutId id="2147483653" r:id="rId8"/>
    <p:sldLayoutId id="2147483654" r:id="rId9"/>
    <p:sldLayoutId id="2147483655" r:id="rId10"/>
    <p:sldLayoutId id="2147483656" r:id="rId11"/>
    <p:sldLayoutId id="214748365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u="none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youtube.com/watch?v=Z0wNKsV28SY" TargetMode="Externa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Uitvoeren gewasbescherming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Op basis van Cursusboek Uitvoeren gewasbescherming Versie 2020, Hoofdstuk 4</a:t>
            </a:r>
          </a:p>
        </p:txBody>
      </p:sp>
      <p:pic>
        <p:nvPicPr>
          <p:cNvPr id="8" name="Tijdelijke aanduiding voor afbeelding 7" descr="Afbeelding met buiten, plant, groen, groot&#10;&#10;Automatisch gegenereerde beschrijving">
            <a:extLst>
              <a:ext uri="{FF2B5EF4-FFF2-40B4-BE49-F238E27FC236}">
                <a16:creationId xmlns:a16="http://schemas.microsoft.com/office/drawing/2014/main" id="{E14F72AA-09E7-481D-BAAE-8A8FD1C21D0B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86" b="42760"/>
          <a:stretch/>
        </p:blipFill>
        <p:spPr>
          <a:xfrm>
            <a:off x="0" y="0"/>
            <a:ext cx="12192000" cy="3168870"/>
          </a:xfr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7DFF3D26-585B-43CD-AB91-AA58E8DC2D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5313" y="5233271"/>
            <a:ext cx="3115974" cy="883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7485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F1BE1F-2406-486F-9C56-26CDA5381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74625"/>
            <a:ext cx="11442700" cy="1325563"/>
          </a:xfrm>
        </p:spPr>
        <p:txBody>
          <a:bodyPr anchor="ctr">
            <a:normAutofit/>
          </a:bodyPr>
          <a:lstStyle/>
          <a:p>
            <a:r>
              <a:rPr lang="nl-NL" dirty="0"/>
              <a:t>Elektrocutie 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5C419D6-580F-4E81-8E30-F42B4150DC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1000" y="1825625"/>
            <a:ext cx="5638800" cy="4351338"/>
          </a:xfrm>
        </p:spPr>
        <p:txBody>
          <a:bodyPr/>
          <a:lstStyle/>
          <a:p>
            <a:r>
              <a:rPr lang="nl-NL" dirty="0"/>
              <a:t>Plant geleidt stroom beter dan de omgeving. Kookt zichzelf dood.</a:t>
            </a:r>
          </a:p>
          <a:p>
            <a:r>
              <a:rPr lang="nl-NL" dirty="0"/>
              <a:t>Uitkijken voor metalen onderdelen</a:t>
            </a:r>
          </a:p>
          <a:p>
            <a:r>
              <a:rPr lang="nl-NL" dirty="0"/>
              <a:t>Niet onder vochtige omstandigheden</a:t>
            </a:r>
          </a:p>
          <a:p>
            <a:r>
              <a:rPr lang="nl-NL" dirty="0"/>
              <a:t>Geen mensen of dieren raken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ADD1A6E3-BB89-4160-B5FF-6451CBC7BA0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t="18815" r="9081" b="20268"/>
          <a:stretch/>
        </p:blipFill>
        <p:spPr>
          <a:xfrm>
            <a:off x="6172200" y="1983545"/>
            <a:ext cx="5138225" cy="46998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409263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104A7578-9684-450E-92B3-248FFC204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74625"/>
            <a:ext cx="11442700" cy="1325563"/>
          </a:xfrm>
        </p:spPr>
        <p:txBody>
          <a:bodyPr anchor="ctr">
            <a:normAutofit/>
          </a:bodyPr>
          <a:lstStyle/>
          <a:p>
            <a:r>
              <a:rPr lang="nl-NL" dirty="0"/>
              <a:t>Bestrijding van ziekten en plagen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27D47412-AB7D-4052-B59D-471ABE8171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1000" y="1825625"/>
            <a:ext cx="563880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NL" sz="2600" dirty="0"/>
              <a:t>Directe bestrijding :</a:t>
            </a:r>
          </a:p>
          <a:p>
            <a:r>
              <a:rPr lang="nl-NL" sz="2600" dirty="0"/>
              <a:t>Stomen, </a:t>
            </a:r>
          </a:p>
          <a:p>
            <a:r>
              <a:rPr lang="nl-NL" sz="2600" dirty="0"/>
              <a:t>Warm water behandeling “koken van bollen” </a:t>
            </a:r>
          </a:p>
          <a:p>
            <a:r>
              <a:rPr lang="nl-NL" sz="2600" dirty="0"/>
              <a:t>UV licht tegen schimmels</a:t>
            </a:r>
          </a:p>
          <a:p>
            <a:pPr marL="0" indent="0">
              <a:buNone/>
            </a:pPr>
            <a:r>
              <a:rPr lang="nl-NL" sz="2600" dirty="0"/>
              <a:t>Indirecte bestrijding:</a:t>
            </a:r>
          </a:p>
          <a:p>
            <a:r>
              <a:rPr lang="nl-NL" sz="2600" dirty="0"/>
              <a:t>Waterontsmetting</a:t>
            </a:r>
          </a:p>
          <a:p>
            <a:r>
              <a:rPr lang="nl-NL" sz="2600" dirty="0"/>
              <a:t>Inunderen </a:t>
            </a:r>
          </a:p>
          <a:p>
            <a:r>
              <a:rPr lang="nl-NL" sz="2600" dirty="0"/>
              <a:t>Grondontsmetting met organisch materiaal – onttrekt zuurstof, waardoor bodemleven </a:t>
            </a:r>
            <a:r>
              <a:rPr lang="nl-NL" sz="2600" dirty="0" err="1"/>
              <a:t>steft</a:t>
            </a:r>
            <a:r>
              <a:rPr lang="nl-NL" sz="2600" dirty="0"/>
              <a:t>.</a:t>
            </a:r>
          </a:p>
        </p:txBody>
      </p:sp>
      <p:pic>
        <p:nvPicPr>
          <p:cNvPr id="7" name="Afbeelding 6">
            <a:hlinkClick r:id="rId2"/>
            <a:extLst>
              <a:ext uri="{FF2B5EF4-FFF2-40B4-BE49-F238E27FC236}">
                <a16:creationId xmlns:a16="http://schemas.microsoft.com/office/drawing/2014/main" id="{23F1D2F6-AB48-4159-AB2A-773AAE8F9E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2397681"/>
            <a:ext cx="5651500" cy="32072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489639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C4F78D0C-CDA6-4DC6-A2CA-9FEEB3B84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Vragen 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E36980D3-5960-4AA4-BE90-97010B620F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l-NL" dirty="0"/>
              <a:t>4. Welke handelingen horen bij fysische bestrijding? Meerdere antwoorden mogelijk.</a:t>
            </a:r>
          </a:p>
          <a:p>
            <a:pPr marL="0" indent="0">
              <a:buNone/>
            </a:pPr>
            <a:r>
              <a:rPr lang="nl-NL" dirty="0"/>
              <a:t>A. borstelen op verharding</a:t>
            </a:r>
          </a:p>
          <a:p>
            <a:pPr marL="0" indent="0">
              <a:buNone/>
            </a:pPr>
            <a:r>
              <a:rPr lang="nl-NL" dirty="0"/>
              <a:t>B. spuiten met een rugspuit</a:t>
            </a:r>
          </a:p>
          <a:p>
            <a:pPr marL="0" indent="0">
              <a:buNone/>
            </a:pPr>
            <a:r>
              <a:rPr lang="nl-NL" dirty="0"/>
              <a:t>C. warmwaterbehandeling bloembollen</a:t>
            </a:r>
          </a:p>
          <a:p>
            <a:pPr marL="0" indent="0">
              <a:buNone/>
            </a:pPr>
            <a:r>
              <a:rPr lang="nl-NL" dirty="0"/>
              <a:t>D. eggen in een gewas</a:t>
            </a:r>
          </a:p>
          <a:p>
            <a:pPr marL="0" indent="0">
              <a:buNone/>
            </a:pPr>
            <a:r>
              <a:rPr lang="nl-NL" dirty="0"/>
              <a:t>E. onkruid bestrijden op verharding met hete lucht</a:t>
            </a:r>
          </a:p>
          <a:p>
            <a:pPr marL="0" indent="0">
              <a:buNone/>
            </a:pPr>
            <a:r>
              <a:rPr lang="nl-NL" dirty="0"/>
              <a:t>F. schimmelbestrijding met </a:t>
            </a:r>
            <a:r>
              <a:rPr lang="nl-NL" dirty="0" err="1"/>
              <a:t>uv</a:t>
            </a:r>
            <a:r>
              <a:rPr lang="nl-NL" dirty="0"/>
              <a:t>-bestraling</a:t>
            </a:r>
          </a:p>
          <a:p>
            <a:pPr marL="0" indent="0">
              <a:buNone/>
            </a:pPr>
            <a:r>
              <a:rPr lang="nl-NL" dirty="0"/>
              <a:t>5. Wat is een belangrijk nadeel van thermische bestrijding?</a:t>
            </a:r>
          </a:p>
          <a:p>
            <a:pPr marL="0" indent="0">
              <a:buNone/>
            </a:pPr>
            <a:r>
              <a:rPr lang="nl-NL" dirty="0">
                <a:solidFill>
                  <a:srgbClr val="FF0000"/>
                </a:solidFill>
              </a:rPr>
              <a:t>Belangrijk nadeel van thermische bestrijding is dat het veel energie kost.</a:t>
            </a:r>
          </a:p>
          <a:p>
            <a:pPr marL="0" indent="0">
              <a:buNone/>
            </a:pPr>
            <a:r>
              <a:rPr lang="nl-NL" dirty="0"/>
              <a:t>6. Welke methoden zijn voorbeelden van directe toepassing van thermische of fysische bestrijding?</a:t>
            </a:r>
          </a:p>
          <a:p>
            <a:pPr marL="0" indent="0">
              <a:buNone/>
            </a:pPr>
            <a:r>
              <a:rPr lang="nl-NL" dirty="0">
                <a:solidFill>
                  <a:srgbClr val="FF0000"/>
                </a:solidFill>
              </a:rPr>
              <a:t>Koken van plantgoed, uv-licht tegen schimmels in het gewas.</a:t>
            </a:r>
          </a:p>
        </p:txBody>
      </p:sp>
    </p:spTree>
    <p:extLst>
      <p:ext uri="{BB962C8B-B14F-4D97-AF65-F5344CB8AC3E}">
        <p14:creationId xmlns:p14="http://schemas.microsoft.com/office/powerpoint/2010/main" val="166603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0FBBA4-52E3-46A0-8071-8A57B0D7D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Biologische bestrijding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19A6671-BCA7-42DF-800D-3E88474AF1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Vergroening – nieuwe toepassingen en toelatingen</a:t>
            </a:r>
          </a:p>
          <a:p>
            <a:r>
              <a:rPr lang="nl-NL" dirty="0"/>
              <a:t>Inzetten natuurlijke vijanden</a:t>
            </a:r>
          </a:p>
          <a:p>
            <a:r>
              <a:rPr lang="nl-NL" dirty="0"/>
              <a:t>Steriliseren van insecten</a:t>
            </a:r>
          </a:p>
          <a:p>
            <a:r>
              <a:rPr lang="nl-NL" dirty="0"/>
              <a:t>Bacteriepreparaten</a:t>
            </a:r>
          </a:p>
          <a:p>
            <a:r>
              <a:rPr lang="nl-NL" dirty="0"/>
              <a:t>Gebruik van schimmels tegen insecten of andere schimmels</a:t>
            </a:r>
          </a:p>
          <a:p>
            <a:r>
              <a:rPr lang="nl-NL" dirty="0"/>
              <a:t>Gewasbeschermingsmiddelen van natuurlijke oorsprong (GNO)</a:t>
            </a:r>
          </a:p>
          <a:p>
            <a:r>
              <a:rPr lang="nl-NL" dirty="0"/>
              <a:t>Verwarringstechniek met feromonen of geurstoffen</a:t>
            </a:r>
          </a:p>
          <a:p>
            <a:r>
              <a:rPr lang="nl-NL" dirty="0"/>
              <a:t>Gebruik van groenbemesters tegen aaltjes</a:t>
            </a:r>
          </a:p>
          <a:p>
            <a:r>
              <a:rPr lang="nl-NL" dirty="0"/>
              <a:t>Etc.</a:t>
            </a:r>
          </a:p>
        </p:txBody>
      </p:sp>
    </p:spTree>
    <p:extLst>
      <p:ext uri="{BB962C8B-B14F-4D97-AF65-F5344CB8AC3E}">
        <p14:creationId xmlns:p14="http://schemas.microsoft.com/office/powerpoint/2010/main" val="399368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480D81-A7E8-4552-B080-A1DE89E75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74625"/>
            <a:ext cx="11442700" cy="1325563"/>
          </a:xfrm>
        </p:spPr>
        <p:txBody>
          <a:bodyPr anchor="ctr">
            <a:normAutofit/>
          </a:bodyPr>
          <a:lstStyle/>
          <a:p>
            <a:r>
              <a:rPr lang="nl-NL" dirty="0"/>
              <a:t>Bestrijding met natuurlijke vijanden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43F7A7A-BFA3-4FA5-889F-0633D817BC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1000" y="1825625"/>
            <a:ext cx="56388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Twee </a:t>
            </a:r>
            <a:r>
              <a:rPr lang="en-US" dirty="0" err="1"/>
              <a:t>manieren</a:t>
            </a:r>
            <a:endParaRPr lang="en-US" dirty="0"/>
          </a:p>
          <a:p>
            <a:r>
              <a:rPr lang="en-US" dirty="0" err="1"/>
              <a:t>Predatie</a:t>
            </a:r>
            <a:r>
              <a:rPr lang="en-US" dirty="0"/>
              <a:t>: </a:t>
            </a:r>
            <a:r>
              <a:rPr lang="en-US" dirty="0" err="1"/>
              <a:t>roofmijt</a:t>
            </a:r>
            <a:r>
              <a:rPr lang="en-US" dirty="0"/>
              <a:t> </a:t>
            </a:r>
            <a:r>
              <a:rPr lang="en-US" dirty="0" err="1"/>
              <a:t>eet</a:t>
            </a:r>
            <a:r>
              <a:rPr lang="en-US" dirty="0"/>
              <a:t> </a:t>
            </a:r>
            <a:r>
              <a:rPr lang="en-US" dirty="0" err="1"/>
              <a:t>spint</a:t>
            </a:r>
            <a:endParaRPr lang="en-US" dirty="0"/>
          </a:p>
          <a:p>
            <a:r>
              <a:rPr lang="en-US" dirty="0" err="1"/>
              <a:t>Parasitering</a:t>
            </a:r>
            <a:r>
              <a:rPr lang="en-US" dirty="0"/>
              <a:t>: </a:t>
            </a:r>
            <a:r>
              <a:rPr lang="en-US" dirty="0" err="1"/>
              <a:t>sluipwesp</a:t>
            </a:r>
            <a:r>
              <a:rPr lang="en-US" dirty="0"/>
              <a:t> </a:t>
            </a:r>
            <a:r>
              <a:rPr lang="en-US" dirty="0" err="1"/>
              <a:t>legt</a:t>
            </a:r>
            <a:r>
              <a:rPr lang="en-US" dirty="0"/>
              <a:t> </a:t>
            </a:r>
            <a:r>
              <a:rPr lang="en-US" dirty="0" err="1"/>
              <a:t>ei</a:t>
            </a:r>
            <a:r>
              <a:rPr lang="en-US" dirty="0"/>
              <a:t> in </a:t>
            </a:r>
            <a:r>
              <a:rPr lang="en-US" dirty="0" err="1"/>
              <a:t>bladluis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Tijdig</a:t>
            </a:r>
            <a:r>
              <a:rPr lang="en-US" dirty="0"/>
              <a:t> </a:t>
            </a:r>
            <a:r>
              <a:rPr lang="en-US" dirty="0" err="1"/>
              <a:t>starten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Populatie</a:t>
            </a:r>
            <a:r>
              <a:rPr lang="en-US" dirty="0"/>
              <a:t> in stand </a:t>
            </a:r>
            <a:r>
              <a:rPr lang="en-US" dirty="0" err="1"/>
              <a:t>houden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8CFB29E9-F311-4628-A2D4-E1CF1E42D25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2266" r="-2" b="-2"/>
          <a:stretch/>
        </p:blipFill>
        <p:spPr>
          <a:xfrm>
            <a:off x="6172200" y="1825625"/>
            <a:ext cx="5651500" cy="43513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305462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B818D2-3883-45B9-B740-7CC9B0E36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Overige technieken, meestal zeer specifiek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0EDDB466-7A6E-4411-9D42-703FAE2F45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dirty="0"/>
              <a:t>Aaltjes tegen taxuskever, emelten of </a:t>
            </a:r>
            <a:r>
              <a:rPr lang="nl-NL" dirty="0" err="1"/>
              <a:t>varenrouwmug</a:t>
            </a:r>
            <a:endParaRPr lang="nl-NL" dirty="0"/>
          </a:p>
          <a:p>
            <a:r>
              <a:rPr lang="nl-NL" dirty="0"/>
              <a:t>Aaltje dringt de plaag binnen, infecteert deze waardoor bestrijding</a:t>
            </a:r>
          </a:p>
          <a:p>
            <a:pPr marL="0" indent="0">
              <a:buNone/>
            </a:pPr>
            <a:r>
              <a:rPr lang="nl-NL" dirty="0"/>
              <a:t>Steriele insectentechniek (SIT)</a:t>
            </a:r>
          </a:p>
          <a:p>
            <a:r>
              <a:rPr lang="nl-NL" dirty="0"/>
              <a:t>Overmaat steriele uienvliegen worden uitgezet waardoor uienvlieg vrouwtjes alleen steriele mannetjes treffen. Daardoor geen bevruchte eitjes</a:t>
            </a:r>
          </a:p>
          <a:p>
            <a:pPr marL="0" indent="0">
              <a:buNone/>
            </a:pPr>
            <a:r>
              <a:rPr lang="nl-NL" dirty="0"/>
              <a:t>Verwarringstechniek</a:t>
            </a:r>
          </a:p>
          <a:p>
            <a:r>
              <a:rPr lang="nl-NL" dirty="0"/>
              <a:t>Door gebruik van feromoonstoffen raken mannelijke vlinders oriëntatie kwijt en kunnen geen vrouwtjes vinden </a:t>
            </a:r>
          </a:p>
          <a:p>
            <a:r>
              <a:rPr lang="nl-NL" dirty="0"/>
              <a:t>Door gebruik van middelen met een sterke geur (knoflook, uienolie) kan het plaaginsect het gewas niet herkennen</a:t>
            </a:r>
          </a:p>
        </p:txBody>
      </p:sp>
    </p:spTree>
    <p:extLst>
      <p:ext uri="{BB962C8B-B14F-4D97-AF65-F5344CB8AC3E}">
        <p14:creationId xmlns:p14="http://schemas.microsoft.com/office/powerpoint/2010/main" val="8249670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C2FE97-507E-4503-A0CB-BD8867CB6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74625"/>
            <a:ext cx="11442700" cy="1325563"/>
          </a:xfrm>
        </p:spPr>
        <p:txBody>
          <a:bodyPr anchor="ctr">
            <a:normAutofit/>
          </a:bodyPr>
          <a:lstStyle/>
          <a:p>
            <a:r>
              <a:rPr lang="nl-NL" dirty="0"/>
              <a:t>Gebruik van feromoonvallen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8D668879-CB1A-4A67-B406-239CBB5C1F0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1" t="267" r="-4" b="1295"/>
          <a:stretch/>
        </p:blipFill>
        <p:spPr>
          <a:xfrm>
            <a:off x="381000" y="1567652"/>
            <a:ext cx="4795911" cy="4917553"/>
          </a:xfrm>
          <a:prstGeom prst="rect">
            <a:avLst/>
          </a:prstGeom>
          <a:noFill/>
        </p:spPr>
      </p:pic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5BA7AEFC-515C-4047-8B4F-492F56D015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651500" cy="4351338"/>
          </a:xfrm>
        </p:spPr>
        <p:txBody>
          <a:bodyPr/>
          <a:lstStyle/>
          <a:p>
            <a:r>
              <a:rPr lang="en-US" dirty="0" err="1"/>
              <a:t>Onder</a:t>
            </a:r>
            <a:r>
              <a:rPr lang="en-US" dirty="0"/>
              <a:t> het </a:t>
            </a:r>
            <a:r>
              <a:rPr lang="en-US" dirty="0" err="1"/>
              <a:t>deksel</a:t>
            </a:r>
            <a:r>
              <a:rPr lang="en-US" dirty="0"/>
              <a:t> zit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sexferomoon</a:t>
            </a:r>
            <a:endParaRPr lang="en-US" dirty="0"/>
          </a:p>
          <a:p>
            <a:r>
              <a:rPr lang="en-US" dirty="0" err="1"/>
              <a:t>Mannetje</a:t>
            </a:r>
            <a:r>
              <a:rPr lang="en-US" dirty="0"/>
              <a:t> (</a:t>
            </a:r>
            <a:r>
              <a:rPr lang="en-US" dirty="0" err="1"/>
              <a:t>alweer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 ) </a:t>
            </a:r>
            <a:r>
              <a:rPr lang="en-US" dirty="0" err="1">
                <a:sym typeface="Wingdings" panose="05000000000000000000" pitchFamily="2" charset="2"/>
              </a:rPr>
              <a:t>wordt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gelokt</a:t>
            </a:r>
            <a:r>
              <a:rPr lang="en-US" dirty="0">
                <a:sym typeface="Wingdings" panose="05000000000000000000" pitchFamily="2" charset="2"/>
              </a:rPr>
              <a:t>  </a:t>
            </a:r>
            <a:r>
              <a:rPr lang="en-US" dirty="0" err="1">
                <a:sym typeface="Wingdings" panose="05000000000000000000" pitchFamily="2" charset="2"/>
              </a:rPr>
              <a:t>waarneming</a:t>
            </a:r>
            <a:r>
              <a:rPr lang="en-US" dirty="0">
                <a:sym typeface="Wingdings" panose="05000000000000000000" pitchFamily="2" charset="2"/>
              </a:rPr>
              <a:t> van </a:t>
            </a:r>
            <a:r>
              <a:rPr lang="en-US" dirty="0" err="1">
                <a:sym typeface="Wingdings" panose="05000000000000000000" pitchFamily="2" charset="2"/>
              </a:rPr>
              <a:t>aanwezigheid</a:t>
            </a:r>
            <a:endParaRPr lang="en-US" dirty="0">
              <a:sym typeface="Wingdings" panose="05000000000000000000" pitchFamily="2" charset="2"/>
            </a:endParaRPr>
          </a:p>
          <a:p>
            <a:r>
              <a:rPr lang="en-US" dirty="0" err="1"/>
              <a:t>Vaststellen</a:t>
            </a:r>
            <a:r>
              <a:rPr lang="en-US" dirty="0"/>
              <a:t> </a:t>
            </a:r>
            <a:r>
              <a:rPr lang="en-US" dirty="0" err="1"/>
              <a:t>schadedrempel</a:t>
            </a:r>
            <a:endParaRPr lang="en-US" dirty="0"/>
          </a:p>
          <a:p>
            <a:r>
              <a:rPr lang="en-US" dirty="0" err="1"/>
              <a:t>Berekenen</a:t>
            </a:r>
            <a:r>
              <a:rPr lang="en-US" dirty="0"/>
              <a:t> moment van </a:t>
            </a:r>
            <a:r>
              <a:rPr lang="en-US" dirty="0" err="1"/>
              <a:t>ei-uitkomst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 err="1"/>
              <a:t>Alternatief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 err="1"/>
              <a:t>Alle</a:t>
            </a:r>
            <a:r>
              <a:rPr lang="en-US" dirty="0"/>
              <a:t> </a:t>
            </a:r>
            <a:r>
              <a:rPr lang="en-US" dirty="0" err="1"/>
              <a:t>plaaginsecten</a:t>
            </a:r>
            <a:r>
              <a:rPr lang="en-US" dirty="0"/>
              <a:t> </a:t>
            </a:r>
            <a:r>
              <a:rPr lang="en-US" dirty="0" err="1"/>
              <a:t>wegvangen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229123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CB5E05B5-9B38-4EB8-9DDA-F97E107A5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Bacterie- en schimmelpreparaten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30569AA8-B258-45E2-AA4A-F7AB4390A8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Bacteriën:</a:t>
            </a:r>
          </a:p>
          <a:p>
            <a:r>
              <a:rPr lang="nl-NL" dirty="0"/>
              <a:t>tegen rupsen </a:t>
            </a:r>
            <a:r>
              <a:rPr lang="nl-NL" dirty="0">
                <a:sym typeface="Wingdings" panose="05000000000000000000" pitchFamily="2" charset="2"/>
              </a:rPr>
              <a:t> alle rupsen gaan dood, ook niet doelwit rupsen</a:t>
            </a:r>
          </a:p>
          <a:p>
            <a:r>
              <a:rPr lang="nl-NL" dirty="0">
                <a:sym typeface="Wingdings" panose="05000000000000000000" pitchFamily="2" charset="2"/>
              </a:rPr>
              <a:t>schimmels  schimmel wordt aangetast en sterft</a:t>
            </a:r>
          </a:p>
          <a:p>
            <a:r>
              <a:rPr lang="nl-NL" dirty="0" err="1">
                <a:sym typeface="Wingdings" panose="05000000000000000000" pitchFamily="2" charset="2"/>
              </a:rPr>
              <a:t>Biostimulatie</a:t>
            </a:r>
            <a:r>
              <a:rPr lang="nl-NL" dirty="0">
                <a:sym typeface="Wingdings" panose="05000000000000000000" pitchFamily="2" charset="2"/>
              </a:rPr>
              <a:t>: plant gaat zich alvast verdedigen en is daardoor beter weerbaar</a:t>
            </a:r>
          </a:p>
          <a:p>
            <a:pPr marL="0" indent="0">
              <a:buNone/>
            </a:pPr>
            <a:r>
              <a:rPr lang="nl-NL" dirty="0">
                <a:sym typeface="Wingdings" panose="05000000000000000000" pitchFamily="2" charset="2"/>
              </a:rPr>
              <a:t>Schimmels:</a:t>
            </a:r>
          </a:p>
          <a:p>
            <a:r>
              <a:rPr lang="nl-NL" dirty="0">
                <a:sym typeface="Wingdings" panose="05000000000000000000" pitchFamily="2" charset="2"/>
              </a:rPr>
              <a:t>Tegen schimmels</a:t>
            </a:r>
          </a:p>
          <a:p>
            <a:r>
              <a:rPr lang="nl-NL" dirty="0">
                <a:sym typeface="Wingdings" panose="05000000000000000000" pitchFamily="2" charset="2"/>
              </a:rPr>
              <a:t>Tegen insecten: bodemschimmel die leeft van bodeminsecten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976635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56DAC5-0C38-4F28-A69B-5279E6841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Groenbemesters als biologische bestrijder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51571EB-3D69-4187-A84F-6712BE941E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dirty="0"/>
              <a:t>Resistente bladrammenas en gele mosterd tegen </a:t>
            </a:r>
            <a:r>
              <a:rPr lang="nl-NL" dirty="0" err="1"/>
              <a:t>bietencysteaaltje</a:t>
            </a:r>
            <a:endParaRPr lang="nl-NL" dirty="0"/>
          </a:p>
          <a:p>
            <a:r>
              <a:rPr lang="nl-NL" dirty="0"/>
              <a:t>Aaltje wordt gelokt door lokstof, maar kan niet leven op resistent soort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/>
              <a:t>Groenbemesters die dodende stoffen afgeven</a:t>
            </a:r>
          </a:p>
          <a:p>
            <a:r>
              <a:rPr lang="nl-NL" dirty="0" err="1"/>
              <a:t>Tagetes</a:t>
            </a:r>
            <a:r>
              <a:rPr lang="nl-NL" dirty="0"/>
              <a:t> tegen </a:t>
            </a:r>
            <a:r>
              <a:rPr lang="nl-NL" dirty="0" err="1"/>
              <a:t>wortellesieaaltje</a:t>
            </a:r>
            <a:endParaRPr lang="nl-NL" dirty="0"/>
          </a:p>
          <a:p>
            <a:endParaRPr lang="nl-NL" dirty="0"/>
          </a:p>
          <a:p>
            <a:pPr marL="0" indent="0">
              <a:buNone/>
            </a:pPr>
            <a:r>
              <a:rPr lang="nl-NL" dirty="0"/>
              <a:t>Belangrijk: </a:t>
            </a:r>
          </a:p>
          <a:p>
            <a:r>
              <a:rPr lang="nl-NL" dirty="0"/>
              <a:t>groenbemester mag geen waardplant voor andere aaltjes zijn</a:t>
            </a:r>
          </a:p>
          <a:p>
            <a:r>
              <a:rPr lang="nl-NL" dirty="0"/>
              <a:t>geen onkruid in de teelt van groenbemesters, deze kunnen schadelijke aaltjes in leven houden</a:t>
            </a:r>
          </a:p>
        </p:txBody>
      </p:sp>
    </p:spTree>
    <p:extLst>
      <p:ext uri="{BB962C8B-B14F-4D97-AF65-F5344CB8AC3E}">
        <p14:creationId xmlns:p14="http://schemas.microsoft.com/office/powerpoint/2010/main" val="30339223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0DFA2F-B8DE-4F3F-B3D6-2BBE7C117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Voor- en nadelen biologische bestrijding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917CB47-158D-4B40-92E4-9C89838E74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 dirty="0"/>
              <a:t>Milieuvriendelijk</a:t>
            </a:r>
          </a:p>
          <a:p>
            <a:r>
              <a:rPr lang="nl-NL" dirty="0"/>
              <a:t>In gesloten teelt zijn veel natuurlijke vijanden beschikbaar, </a:t>
            </a:r>
          </a:p>
          <a:p>
            <a:pPr lvl="1"/>
            <a:r>
              <a:rPr lang="nl-NL" dirty="0"/>
              <a:t>Verschillende toeleveranciers </a:t>
            </a:r>
          </a:p>
          <a:p>
            <a:pPr lvl="1"/>
            <a:r>
              <a:rPr lang="nl-NL" dirty="0"/>
              <a:t>Overleven op </a:t>
            </a:r>
            <a:r>
              <a:rPr lang="nl-NL" dirty="0" err="1"/>
              <a:t>bankerplanten</a:t>
            </a:r>
            <a:r>
              <a:rPr lang="nl-NL" dirty="0"/>
              <a:t> op moment dat er geen plaag is</a:t>
            </a:r>
          </a:p>
          <a:p>
            <a:r>
              <a:rPr lang="nl-NL" dirty="0"/>
              <a:t>In open teelt zorgen voor gunstig leefklimaat zodat natuurlijke vijanden op spontane wijze tot ontwikkeling komen</a:t>
            </a:r>
          </a:p>
          <a:p>
            <a:pPr lvl="1"/>
            <a:r>
              <a:rPr lang="nl-NL" dirty="0"/>
              <a:t>Strokenteelt en akkerranden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Veel controle – scouten nodig in het gewas om evenwicht te bewaken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Introductie van natuurlijke vijanden geeft soms verstoring van inheemse nuttige insecten</a:t>
            </a:r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285507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FC1CACBC-EADE-4711-80E7-571BFF6C0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74625"/>
            <a:ext cx="11442700" cy="1325563"/>
          </a:xfrm>
        </p:spPr>
        <p:txBody>
          <a:bodyPr anchor="ctr">
            <a:normAutofit/>
          </a:bodyPr>
          <a:lstStyle/>
          <a:p>
            <a:r>
              <a:rPr lang="nl-NL" dirty="0"/>
              <a:t>Hoofdstuk 4 Niet-chemisch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77DF526F-3206-4F4F-8614-DED1FCD85D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1000" y="1825625"/>
            <a:ext cx="5638800" cy="4351338"/>
          </a:xfrm>
        </p:spPr>
        <p:txBody>
          <a:bodyPr>
            <a:normAutofit/>
          </a:bodyPr>
          <a:lstStyle/>
          <a:p>
            <a:r>
              <a:rPr lang="nl-NL" dirty="0"/>
              <a:t>Mechanisch</a:t>
            </a:r>
          </a:p>
          <a:p>
            <a:r>
              <a:rPr lang="nl-NL" dirty="0"/>
              <a:t>Thermisch</a:t>
            </a:r>
          </a:p>
          <a:p>
            <a:r>
              <a:rPr lang="nl-NL" dirty="0"/>
              <a:t>Biologisch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98BCF0A0-6967-4578-9578-F0DAF041E4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" r="13611" b="-3"/>
          <a:stretch/>
        </p:blipFill>
        <p:spPr>
          <a:xfrm>
            <a:off x="6172200" y="1825625"/>
            <a:ext cx="5651500" cy="43513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310061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CDFDAB-9592-4AC6-9FE0-6F6CE8D9E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Vragen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B39EF67-8A64-4B0C-909E-3EC7BD6C5F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NL" dirty="0"/>
              <a:t>7. Waarmee kun je Spintmijt bestrijden?</a:t>
            </a:r>
          </a:p>
          <a:p>
            <a:pPr marL="0" indent="0">
              <a:buNone/>
            </a:pPr>
            <a:r>
              <a:rPr lang="nl-NL" dirty="0">
                <a:solidFill>
                  <a:srgbClr val="FF0000"/>
                </a:solidFill>
              </a:rPr>
              <a:t>Spintmijt kun je bestrijden met Roofmijt.</a:t>
            </a:r>
          </a:p>
          <a:p>
            <a:pPr marL="0" indent="0">
              <a:buNone/>
            </a:pPr>
            <a:r>
              <a:rPr lang="nl-NL" dirty="0"/>
              <a:t>8. Welke insecten kun je bestrijden met Sluipwespen?</a:t>
            </a:r>
          </a:p>
          <a:p>
            <a:pPr marL="0" indent="0">
              <a:buNone/>
            </a:pPr>
            <a:r>
              <a:rPr lang="nl-NL" dirty="0">
                <a:solidFill>
                  <a:srgbClr val="FF0000"/>
                </a:solidFill>
              </a:rPr>
              <a:t>Sluipwespen zet je in tegen luizen, Witte vlieg</a:t>
            </a:r>
            <a:r>
              <a:rPr lang="nl-NL" dirty="0"/>
              <a:t>.</a:t>
            </a:r>
          </a:p>
          <a:p>
            <a:pPr marL="0" indent="0">
              <a:buNone/>
            </a:pPr>
            <a:r>
              <a:rPr lang="nl-NL" dirty="0"/>
              <a:t>9. Welke plaag kun je bestrijden met Lieveheersbeestjes?</a:t>
            </a:r>
          </a:p>
          <a:p>
            <a:pPr marL="0" indent="0">
              <a:buNone/>
            </a:pPr>
            <a:r>
              <a:rPr lang="nl-NL" dirty="0">
                <a:solidFill>
                  <a:srgbClr val="FF0000"/>
                </a:solidFill>
              </a:rPr>
              <a:t>Lieveheersbeestjes worden ingezet tegen luizen.</a:t>
            </a:r>
          </a:p>
          <a:p>
            <a:pPr marL="0" indent="0">
              <a:buNone/>
            </a:pPr>
            <a:r>
              <a:rPr lang="nl-NL" dirty="0"/>
              <a:t>10. Wat zijn feromonen?</a:t>
            </a:r>
          </a:p>
          <a:p>
            <a:pPr marL="0" indent="0">
              <a:buNone/>
            </a:pPr>
            <a:r>
              <a:rPr lang="nl-NL" dirty="0">
                <a:solidFill>
                  <a:srgbClr val="FF0000"/>
                </a:solidFill>
              </a:rPr>
              <a:t>Feromonen zijn lokstoffen van insecten.</a:t>
            </a:r>
          </a:p>
          <a:p>
            <a:pPr marL="0" indent="0">
              <a:buNone/>
            </a:pPr>
            <a:r>
              <a:rPr lang="nl-NL" dirty="0"/>
              <a:t>11. Op welke manier kun je Afrikaantjes inzetten als biologische bestrijders?</a:t>
            </a:r>
          </a:p>
          <a:p>
            <a:pPr marL="0" indent="0">
              <a:buNone/>
            </a:pPr>
            <a:r>
              <a:rPr lang="nl-NL" dirty="0">
                <a:solidFill>
                  <a:srgbClr val="FF0000"/>
                </a:solidFill>
              </a:rPr>
              <a:t>Afrikaantjes doden aaltjes door een giftige stof die ze via de wortels uitscheiden.</a:t>
            </a:r>
          </a:p>
        </p:txBody>
      </p:sp>
    </p:spTree>
    <p:extLst>
      <p:ext uri="{BB962C8B-B14F-4D97-AF65-F5344CB8AC3E}">
        <p14:creationId xmlns:p14="http://schemas.microsoft.com/office/powerpoint/2010/main" val="290514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68AFF0-7120-428C-9B50-83E476702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Mechanische bestrijding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F4EB70E-0937-4AF0-AF9D-9B6924B4C76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Bestrijding van onkruid</a:t>
            </a:r>
          </a:p>
          <a:p>
            <a:r>
              <a:rPr lang="nl-NL" dirty="0"/>
              <a:t>Snijden</a:t>
            </a:r>
          </a:p>
          <a:p>
            <a:r>
              <a:rPr lang="nl-NL" dirty="0"/>
              <a:t>Borstelen </a:t>
            </a:r>
          </a:p>
          <a:p>
            <a:r>
              <a:rPr lang="nl-NL" dirty="0"/>
              <a:t>Vingerwieder</a:t>
            </a:r>
          </a:p>
          <a:p>
            <a:r>
              <a:rPr lang="nl-NL" dirty="0"/>
              <a:t>Eggen </a:t>
            </a:r>
          </a:p>
          <a:p>
            <a:endParaRPr lang="nl-NL" dirty="0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DA9B1964-5134-4F59-9D92-749A617FE5E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1903104"/>
            <a:ext cx="5651500" cy="4196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0749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A491E3-E620-4538-BC10-1D6F2D41E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Mechanische bestrijding (2)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5E5939D8-C866-4A6E-8DCA-6F621DAABB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Bestrijding van plagen</a:t>
            </a:r>
          </a:p>
          <a:p>
            <a:r>
              <a:rPr lang="nl-NL" dirty="0"/>
              <a:t>Wegvangen van schadelijke insecten met lijmplaten</a:t>
            </a:r>
          </a:p>
          <a:p>
            <a:r>
              <a:rPr lang="nl-NL" dirty="0"/>
              <a:t>Uitsnijden of verwijderen van zieke planten of delen daarvan</a:t>
            </a:r>
          </a:p>
          <a:p>
            <a:pPr lvl="1"/>
            <a:r>
              <a:rPr lang="nl-NL" dirty="0"/>
              <a:t>Uitsnijden vruchtboomkanker</a:t>
            </a:r>
          </a:p>
          <a:p>
            <a:pPr lvl="1"/>
            <a:r>
              <a:rPr lang="nl-NL" dirty="0"/>
              <a:t>Selecteren in percelen met bloembollen of pootaardappelen</a:t>
            </a:r>
          </a:p>
          <a:p>
            <a:pPr lvl="1"/>
            <a:r>
              <a:rPr lang="nl-NL" dirty="0"/>
              <a:t>Wegknippen van rupsennesten</a:t>
            </a:r>
          </a:p>
          <a:p>
            <a:r>
              <a:rPr lang="nl-NL" dirty="0"/>
              <a:t>Vallen tegen ongedierte</a:t>
            </a:r>
          </a:p>
          <a:p>
            <a:r>
              <a:rPr lang="nl-NL" dirty="0"/>
              <a:t>Wegzuigen van rupsen zoals eikenprocessierups</a:t>
            </a:r>
            <a:br>
              <a:rPr lang="nl-NL" dirty="0"/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508119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26481F-FEBD-4A15-B423-92688ECBF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Voor- en nadelen mechanische bestrijding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9E3B89A-9872-43A9-B931-6254172CAA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l-NL" dirty="0"/>
              <a:t>Positief imago bij mensen</a:t>
            </a:r>
          </a:p>
          <a:p>
            <a:pPr marL="0" indent="0">
              <a:buNone/>
            </a:pPr>
            <a:r>
              <a:rPr lang="nl-NL" dirty="0"/>
              <a:t>Veiliger voor milieu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Meerkosten door</a:t>
            </a:r>
          </a:p>
          <a:p>
            <a:r>
              <a:rPr lang="nl-NL" dirty="0"/>
              <a:t>Arbeid </a:t>
            </a:r>
          </a:p>
          <a:p>
            <a:r>
              <a:rPr lang="nl-NL" dirty="0"/>
              <a:t>Tijd (minder capaciteit)</a:t>
            </a:r>
          </a:p>
          <a:p>
            <a:r>
              <a:rPr lang="nl-NL" dirty="0"/>
              <a:t>Energiekosten (gas, diesel) (en wat doet dit in het milieu?)</a:t>
            </a:r>
          </a:p>
          <a:p>
            <a:r>
              <a:rPr lang="nl-NL" dirty="0"/>
              <a:t>Slijtage van straatmeubilair</a:t>
            </a:r>
          </a:p>
          <a:p>
            <a:r>
              <a:rPr lang="nl-NL" dirty="0"/>
              <a:t>Achterblijven van borsteldraad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Werkt niet tegen wortelonkruiden</a:t>
            </a:r>
          </a:p>
          <a:p>
            <a:pPr marL="0" indent="0">
              <a:buNone/>
            </a:pPr>
            <a:r>
              <a:rPr lang="nl-NL" dirty="0"/>
              <a:t>Losse grond geeft meer kans op vorstschade 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255490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F21380-CAF4-4832-ACC9-69956A356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Vragen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33F7BE4-58D0-4CFA-8686-F97BA57844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l-NL" dirty="0"/>
              <a:t>1. Welke twee handelingen horen bij mechanische bestrijding?</a:t>
            </a:r>
          </a:p>
          <a:p>
            <a:pPr marL="0" indent="0">
              <a:buNone/>
            </a:pPr>
            <a:r>
              <a:rPr lang="nl-NL" dirty="0"/>
              <a:t>A. het koken van bollen</a:t>
            </a:r>
          </a:p>
          <a:p>
            <a:pPr marL="0" indent="0">
              <a:buNone/>
            </a:pPr>
            <a:r>
              <a:rPr lang="nl-NL" dirty="0"/>
              <a:t>B. het druppelen van gewasbeschermingsmiddelen op substraat</a:t>
            </a:r>
          </a:p>
          <a:p>
            <a:pPr marL="0" indent="0">
              <a:buNone/>
            </a:pPr>
            <a:r>
              <a:rPr lang="nl-NL" dirty="0"/>
              <a:t>C. het vangen van mollen met een klem</a:t>
            </a:r>
          </a:p>
          <a:p>
            <a:pPr marL="0" indent="0">
              <a:buNone/>
            </a:pPr>
            <a:r>
              <a:rPr lang="nl-NL" dirty="0"/>
              <a:t>D. het borstelen van verhardingen</a:t>
            </a:r>
          </a:p>
          <a:p>
            <a:pPr marL="0" indent="0">
              <a:buNone/>
            </a:pPr>
            <a:r>
              <a:rPr lang="nl-NL" dirty="0"/>
              <a:t>E. het onder water zetten van een perceel</a:t>
            </a:r>
          </a:p>
          <a:p>
            <a:pPr marL="0" indent="0">
              <a:buNone/>
            </a:pPr>
            <a:r>
              <a:rPr lang="nl-NL" dirty="0"/>
              <a:t>2. Noem twee voordelen en twee nadelen van mechanische bestrijding in vergelijking met chemische bestrijding.</a:t>
            </a:r>
          </a:p>
          <a:p>
            <a:pPr marL="0" indent="0">
              <a:buNone/>
            </a:pPr>
            <a:r>
              <a:rPr lang="nl-NL" dirty="0">
                <a:solidFill>
                  <a:srgbClr val="FF0000"/>
                </a:solidFill>
              </a:rPr>
              <a:t>Twee voordelen van mechanische bestrijding: 1. goed voor imago 2. geen milieuschade Twee nadelen: 1. veel arbeid nodig, weinig werkbreedte, lage capaciteit 2. meer kans op vorstschade</a:t>
            </a:r>
          </a:p>
          <a:p>
            <a:pPr marL="0" indent="0">
              <a:buNone/>
            </a:pPr>
            <a:r>
              <a:rPr lang="nl-NL" dirty="0"/>
              <a:t>3. Schrijf drie voorbeelden op van mechanische bestrijding op je (leer)bedrijf.</a:t>
            </a:r>
          </a:p>
          <a:p>
            <a:pPr marL="0" indent="0">
              <a:buNone/>
            </a:pPr>
            <a:r>
              <a:rPr lang="nl-NL" dirty="0">
                <a:solidFill>
                  <a:srgbClr val="FF0000"/>
                </a:solidFill>
              </a:rPr>
              <a:t>Eigen invulling (denk aan vals zaaibed, schoffelen, borstelen, grondbewerking, vegen, etc.)</a:t>
            </a:r>
          </a:p>
        </p:txBody>
      </p:sp>
    </p:spTree>
    <p:extLst>
      <p:ext uri="{BB962C8B-B14F-4D97-AF65-F5344CB8AC3E}">
        <p14:creationId xmlns:p14="http://schemas.microsoft.com/office/powerpoint/2010/main" val="4269969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FBFD0E-CC72-46C9-B1B9-B8BDF37135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Thermische of fysische bestrijding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AE5D392-0629-4632-9211-8D0130D859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Werken vanuit een natuurlijk principe</a:t>
            </a:r>
          </a:p>
          <a:p>
            <a:r>
              <a:rPr lang="nl-NL" dirty="0"/>
              <a:t>Stomen</a:t>
            </a:r>
          </a:p>
          <a:p>
            <a:r>
              <a:rPr lang="nl-NL" dirty="0"/>
              <a:t>Branden</a:t>
            </a:r>
          </a:p>
          <a:p>
            <a:r>
              <a:rPr lang="nl-NL" dirty="0"/>
              <a:t>Koud, warm of heet water</a:t>
            </a:r>
          </a:p>
          <a:p>
            <a:r>
              <a:rPr lang="nl-NL" dirty="0"/>
              <a:t>Infrarood</a:t>
            </a:r>
          </a:p>
          <a:p>
            <a:r>
              <a:rPr lang="nl-NL" dirty="0"/>
              <a:t>Inunderen (onder water zetten)</a:t>
            </a:r>
          </a:p>
          <a:p>
            <a:r>
              <a:rPr lang="nl-NL" dirty="0"/>
              <a:t>Elektrocutie</a:t>
            </a:r>
          </a:p>
          <a:p>
            <a:r>
              <a:rPr lang="nl-NL" dirty="0"/>
              <a:t>Hete lucht</a:t>
            </a:r>
          </a:p>
          <a:p>
            <a:r>
              <a:rPr lang="nl-NL" dirty="0" err="1"/>
              <a:t>UV-straling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229111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FB2D31-168F-4BA6-8D2A-28C15E4A4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Voor- en nadelen thermische bestrijding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14AFA97-EDDE-42FC-B3B8-AB430896C2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500188"/>
            <a:ext cx="11442700" cy="496687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NL" dirty="0"/>
              <a:t>Voordelen</a:t>
            </a:r>
          </a:p>
          <a:p>
            <a:r>
              <a:rPr lang="nl-NL" dirty="0"/>
              <a:t>Geen chemische stoffen die</a:t>
            </a:r>
          </a:p>
          <a:p>
            <a:pPr lvl="1"/>
            <a:r>
              <a:rPr lang="nl-NL" dirty="0"/>
              <a:t>Groei van plant beïnvloeden</a:t>
            </a:r>
          </a:p>
          <a:p>
            <a:pPr lvl="1"/>
            <a:r>
              <a:rPr lang="nl-NL" dirty="0"/>
              <a:t>Residu achterlaten</a:t>
            </a:r>
          </a:p>
          <a:p>
            <a:pPr lvl="1"/>
            <a:r>
              <a:rPr lang="nl-NL" dirty="0"/>
              <a:t>Doorbreken van resistentie voor chemische toepassingen</a:t>
            </a:r>
          </a:p>
          <a:p>
            <a:pPr marL="0" indent="0">
              <a:buNone/>
            </a:pPr>
            <a:r>
              <a:rPr lang="nl-NL" dirty="0"/>
              <a:t>Nadelen</a:t>
            </a:r>
          </a:p>
          <a:p>
            <a:r>
              <a:rPr lang="nl-NL" dirty="0"/>
              <a:t>Vraagt veel energie</a:t>
            </a:r>
          </a:p>
          <a:p>
            <a:r>
              <a:rPr lang="nl-NL" dirty="0"/>
              <a:t>Korte werking</a:t>
            </a:r>
          </a:p>
          <a:p>
            <a:r>
              <a:rPr lang="nl-NL" dirty="0"/>
              <a:t>Niet selectief </a:t>
            </a:r>
          </a:p>
          <a:p>
            <a:pPr lvl="1"/>
            <a:r>
              <a:rPr lang="nl-NL" dirty="0"/>
              <a:t>natuurlijke vijanden </a:t>
            </a:r>
          </a:p>
          <a:p>
            <a:pPr lvl="1"/>
            <a:r>
              <a:rPr lang="nl-NL" dirty="0"/>
              <a:t>bodemweerbaarheid </a:t>
            </a:r>
          </a:p>
          <a:p>
            <a:r>
              <a:rPr lang="nl-NL" dirty="0"/>
              <a:t>Weinig capaciteit</a:t>
            </a:r>
          </a:p>
        </p:txBody>
      </p:sp>
    </p:spTree>
    <p:extLst>
      <p:ext uri="{BB962C8B-B14F-4D97-AF65-F5344CB8AC3E}">
        <p14:creationId xmlns:p14="http://schemas.microsoft.com/office/powerpoint/2010/main" val="10402074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31F8CF-DF34-493E-94BB-EB4A4909A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Bestrijding van onkruid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D2A8B60-627D-4BC7-B456-9F7C8D0B5E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/>
              <a:t>Stoom, hete lucht, heet water of branden</a:t>
            </a:r>
          </a:p>
          <a:p>
            <a:pPr lvl="1"/>
            <a:r>
              <a:rPr lang="nl-NL" dirty="0"/>
              <a:t>Gebruik op verhardingen</a:t>
            </a:r>
          </a:p>
          <a:p>
            <a:pPr lvl="1"/>
            <a:r>
              <a:rPr lang="nl-NL" dirty="0"/>
              <a:t>Biologische teelt </a:t>
            </a:r>
          </a:p>
          <a:p>
            <a:pPr marL="0" indent="0">
              <a:buNone/>
            </a:pPr>
            <a:r>
              <a:rPr lang="nl-NL" dirty="0"/>
              <a:t>Verhitten totdat cellen open barsten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Belangrijk</a:t>
            </a:r>
          </a:p>
          <a:p>
            <a:pPr>
              <a:buFontTx/>
              <a:buChar char="-"/>
            </a:pPr>
            <a:r>
              <a:rPr lang="nl-NL" dirty="0"/>
              <a:t>Brandgevaar</a:t>
            </a:r>
          </a:p>
          <a:p>
            <a:pPr>
              <a:buFontTx/>
              <a:buChar char="-"/>
            </a:pPr>
            <a:r>
              <a:rPr lang="nl-NL" dirty="0"/>
              <a:t>Hoog energiegebruik</a:t>
            </a:r>
          </a:p>
          <a:p>
            <a:pPr>
              <a:buFontTx/>
              <a:buChar char="-"/>
            </a:pPr>
            <a:r>
              <a:rPr lang="nl-NL" dirty="0"/>
              <a:t>Werktempo</a:t>
            </a:r>
          </a:p>
          <a:p>
            <a:pPr lvl="1">
              <a:buFontTx/>
              <a:buChar char="-"/>
            </a:pPr>
            <a:r>
              <a:rPr lang="nl-NL" dirty="0"/>
              <a:t>Te langzaam: onkruid brandt af, sapstroom stopt direct, geen dieptewerking</a:t>
            </a:r>
          </a:p>
          <a:p>
            <a:pPr lvl="1">
              <a:buFontTx/>
              <a:buChar char="-"/>
            </a:pPr>
            <a:r>
              <a:rPr lang="nl-NL" dirty="0"/>
              <a:t>Te snel: onvoldoende verhitting geeft geen effect. </a:t>
            </a:r>
          </a:p>
        </p:txBody>
      </p:sp>
    </p:spTree>
    <p:extLst>
      <p:ext uri="{BB962C8B-B14F-4D97-AF65-F5344CB8AC3E}">
        <p14:creationId xmlns:p14="http://schemas.microsoft.com/office/powerpoint/2010/main" val="204175576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Helix Learning 2016">
      <a:dk1>
        <a:srgbClr val="0093C9"/>
      </a:dk1>
      <a:lt1>
        <a:srgbClr val="FFFFFF"/>
      </a:lt1>
      <a:dk2>
        <a:srgbClr val="0093C9"/>
      </a:dk2>
      <a:lt2>
        <a:srgbClr val="FFFFFF"/>
      </a:lt2>
      <a:accent1>
        <a:srgbClr val="0093C9"/>
      </a:accent1>
      <a:accent2>
        <a:srgbClr val="77777B"/>
      </a:accent2>
      <a:accent3>
        <a:srgbClr val="17BB99"/>
      </a:accent3>
      <a:accent4>
        <a:srgbClr val="FFA200"/>
      </a:accent4>
      <a:accent5>
        <a:srgbClr val="A6A6A6"/>
      </a:accent5>
      <a:accent6>
        <a:srgbClr val="92D050"/>
      </a:accent6>
      <a:hlink>
        <a:srgbClr val="17BB99"/>
      </a:hlink>
      <a:folHlink>
        <a:srgbClr val="0093C9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2" id="{4B212D47-8ED2-48F3-BD8B-4C0F5EB9B218}" vid="{31FD5804-6765-42EC-877E-0FE753069BF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975</Words>
  <Application>Microsoft Office PowerPoint</Application>
  <PresentationFormat>Breedbeeld</PresentationFormat>
  <Paragraphs>179</Paragraphs>
  <Slides>20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20</vt:i4>
      </vt:variant>
    </vt:vector>
  </HeadingPairs>
  <TitlesOfParts>
    <vt:vector size="23" baseType="lpstr">
      <vt:lpstr>Arial</vt:lpstr>
      <vt:lpstr>Calibri</vt:lpstr>
      <vt:lpstr>Kantoorthema</vt:lpstr>
      <vt:lpstr>Uitvoeren gewasbescherming</vt:lpstr>
      <vt:lpstr>Hoofdstuk 4 Niet-chemisch</vt:lpstr>
      <vt:lpstr>Mechanische bestrijding</vt:lpstr>
      <vt:lpstr>Mechanische bestrijding (2)</vt:lpstr>
      <vt:lpstr>Voor- en nadelen mechanische bestrijding</vt:lpstr>
      <vt:lpstr>Vragen</vt:lpstr>
      <vt:lpstr>Thermische of fysische bestrijding</vt:lpstr>
      <vt:lpstr>Voor- en nadelen thermische bestrijding</vt:lpstr>
      <vt:lpstr>Bestrijding van onkruid</vt:lpstr>
      <vt:lpstr>Elektrocutie </vt:lpstr>
      <vt:lpstr>Bestrijding van ziekten en plagen</vt:lpstr>
      <vt:lpstr>Vragen </vt:lpstr>
      <vt:lpstr>Biologische bestrijding</vt:lpstr>
      <vt:lpstr>Bestrijding met natuurlijke vijanden</vt:lpstr>
      <vt:lpstr>Overige technieken, meestal zeer specifiek</vt:lpstr>
      <vt:lpstr>Gebruik van feromoonvallen</vt:lpstr>
      <vt:lpstr>Bacterie- en schimmelpreparaten</vt:lpstr>
      <vt:lpstr>Groenbemesters als biologische bestrijder</vt:lpstr>
      <vt:lpstr>Voor- en nadelen biologische bestrijding</vt:lpstr>
      <vt:lpstr>Vragen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Uitvoeren gewasbescherming</dc:title>
  <dc:creator>Koos van Splunter</dc:creator>
  <cp:lastModifiedBy>Koos van Splunter</cp:lastModifiedBy>
  <cp:revision>5</cp:revision>
  <dcterms:created xsi:type="dcterms:W3CDTF">2020-03-27T16:38:17Z</dcterms:created>
  <dcterms:modified xsi:type="dcterms:W3CDTF">2020-03-27T17:11:43Z</dcterms:modified>
</cp:coreProperties>
</file>